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22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F3BDC-7E13-475B-9A90-8ACB86F3CC70}" type="datetimeFigureOut">
              <a:rPr lang="ru-RU" smtClean="0"/>
              <a:t>17.07.2020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12D6F-C4BF-452F-B90E-D265659C7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88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12D6F-C4BF-452F-B90E-D265659C73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11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4563" y="1750055"/>
            <a:ext cx="5667375" cy="3722887"/>
          </a:xfrm>
        </p:spPr>
        <p:txBody>
          <a:bodyPr anchor="b"/>
          <a:lstStyle>
            <a:lvl1pPr algn="ctr">
              <a:defRPr sz="3719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4563" y="5616511"/>
            <a:ext cx="5667375" cy="2581762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373" indent="0" algn="ctr">
              <a:buNone/>
              <a:defRPr sz="1240"/>
            </a:lvl2pPr>
            <a:lvl3pPr marL="566745" indent="0" algn="ctr">
              <a:buNone/>
              <a:defRPr sz="1116"/>
            </a:lvl3pPr>
            <a:lvl4pPr marL="850118" indent="0" algn="ctr">
              <a:buNone/>
              <a:defRPr sz="992"/>
            </a:lvl4pPr>
            <a:lvl5pPr marL="1133490" indent="0" algn="ctr">
              <a:buNone/>
              <a:defRPr sz="992"/>
            </a:lvl5pPr>
            <a:lvl6pPr marL="1416863" indent="0" algn="ctr">
              <a:buNone/>
              <a:defRPr sz="992"/>
            </a:lvl6pPr>
            <a:lvl7pPr marL="1700235" indent="0" algn="ctr">
              <a:buNone/>
              <a:defRPr sz="992"/>
            </a:lvl7pPr>
            <a:lvl8pPr marL="1983608" indent="0" algn="ctr">
              <a:buNone/>
              <a:defRPr sz="992"/>
            </a:lvl8pPr>
            <a:lvl9pPr marL="2266980" indent="0" algn="ctr">
              <a:buNone/>
              <a:defRPr sz="992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31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65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7620" y="569325"/>
            <a:ext cx="1629370" cy="9062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9509" y="569325"/>
            <a:ext cx="4793655" cy="9062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484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77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87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574" y="2665925"/>
            <a:ext cx="6517481" cy="4448157"/>
          </a:xfrm>
        </p:spPr>
        <p:txBody>
          <a:bodyPr anchor="b"/>
          <a:lstStyle>
            <a:lvl1pPr>
              <a:defRPr sz="3719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5574" y="7156164"/>
            <a:ext cx="6517481" cy="233918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37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72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9509" y="2846623"/>
            <a:ext cx="3211513" cy="678486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25478" y="2846623"/>
            <a:ext cx="3211513" cy="678486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38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494" y="569326"/>
            <a:ext cx="6517481" cy="20668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0494" y="2621369"/>
            <a:ext cx="3196753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0494" y="3906061"/>
            <a:ext cx="3196753" cy="57452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25478" y="2621369"/>
            <a:ext cx="3212497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25478" y="3906061"/>
            <a:ext cx="3212497" cy="57452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49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23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10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2497" y="1539652"/>
            <a:ext cx="3825478" cy="7599245"/>
          </a:xfrm>
        </p:spPr>
        <p:txBody>
          <a:bodyPr/>
          <a:lstStyle>
            <a:lvl1pPr>
              <a:defRPr sz="1983"/>
            </a:lvl1pPr>
            <a:lvl2pPr>
              <a:defRPr sz="1735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46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212497" y="1539652"/>
            <a:ext cx="3825478" cy="7599245"/>
          </a:xfrm>
        </p:spPr>
        <p:txBody>
          <a:bodyPr/>
          <a:lstStyle>
            <a:lvl1pPr marL="0" indent="0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2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510" y="569326"/>
            <a:ext cx="6517481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9510" y="2846623"/>
            <a:ext cx="6517481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9509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03091" y="9911198"/>
            <a:ext cx="255031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36778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93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sz="2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686" indent="-141686" algn="l" defTabSz="566745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5" kern="1200">
          <a:solidFill>
            <a:schemeClr val="tx1"/>
          </a:solidFill>
          <a:latin typeface="+mn-lt"/>
          <a:ea typeface="+mn-ea"/>
          <a:cs typeface="+mn-cs"/>
        </a:defRPr>
      </a:lvl1pPr>
      <a:lvl2pPr marL="42505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431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180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17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854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1922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529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866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rmd.ru|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hyperlink" Target="mailto:info@termod.ru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trmd.ru/" TargetMode="External"/><Relationship Id="rId4" Type="http://schemas.openxmlformats.org/officeDocument/2006/relationships/image" Target="../media/image2.png"/><Relationship Id="rId9" Type="http://schemas.openxmlformats.org/officeDocument/2006/relationships/hyperlink" Target="tel:+749522911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0139" y="830313"/>
            <a:ext cx="2590293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spc="-50" dirty="0">
                <a:latin typeface="Arial"/>
                <a:cs typeface="Arial"/>
              </a:rPr>
              <a:t>ТЕХНИЧЕСКИЙ </a:t>
            </a:r>
            <a:r>
              <a:rPr sz="1600" spc="-55" dirty="0" smtClean="0">
                <a:latin typeface="Arial"/>
                <a:cs typeface="Arial"/>
              </a:rPr>
              <a:t>ПАСПОРТ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383" y="1474012"/>
            <a:ext cx="875030" cy="367408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700" dirty="0" smtClean="0">
                <a:latin typeface="Arial"/>
                <a:cs typeface="Arial"/>
              </a:rPr>
              <a:t>ТЕХНОЛОГИЯ</a:t>
            </a:r>
            <a:r>
              <a:rPr lang="ru-RU" sz="700" dirty="0" smtClean="0">
                <a:latin typeface="Arial"/>
                <a:cs typeface="Arial"/>
              </a:rPr>
              <a:t> ТЕРМООБРАБОТКИ</a:t>
            </a:r>
            <a:br>
              <a:rPr lang="ru-RU" sz="700" dirty="0" smtClean="0">
                <a:latin typeface="Arial"/>
                <a:cs typeface="Arial"/>
              </a:rPr>
            </a:br>
            <a:r>
              <a:rPr sz="700" b="1" dirty="0" smtClean="0">
                <a:solidFill>
                  <a:srgbClr val="40A529"/>
                </a:solidFill>
                <a:latin typeface="Arial"/>
                <a:cs typeface="Arial"/>
              </a:rPr>
              <a:t>WESTWOOD</a:t>
            </a:r>
            <a:r>
              <a:rPr sz="700" b="1" spc="-100" dirty="0" smtClean="0">
                <a:solidFill>
                  <a:srgbClr val="40A529"/>
                </a:solidFill>
                <a:latin typeface="Arial"/>
                <a:cs typeface="Arial"/>
              </a:rPr>
              <a:t> </a:t>
            </a:r>
            <a:r>
              <a:rPr sz="700" b="1" dirty="0">
                <a:solidFill>
                  <a:srgbClr val="40A529"/>
                </a:solidFill>
                <a:latin typeface="Arial"/>
                <a:cs typeface="Arial"/>
              </a:rPr>
              <a:t>(USA</a:t>
            </a:r>
            <a:r>
              <a:rPr sz="700" b="1" dirty="0" smtClean="0">
                <a:solidFill>
                  <a:srgbClr val="40A529"/>
                </a:solidFill>
                <a:latin typeface="Arial"/>
                <a:cs typeface="Arial"/>
              </a:rPr>
              <a:t>)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81" y="4364368"/>
            <a:ext cx="3340266" cy="27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lang="ru-RU" sz="1100" b="1" dirty="0" smtClean="0">
                <a:latin typeface="Arial"/>
                <a:cs typeface="Arial"/>
              </a:rPr>
              <a:t>        ДОПУСКИ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180" y="4675406"/>
            <a:ext cx="7563631" cy="208552"/>
          </a:xfrm>
          <a:custGeom>
            <a:avLst/>
            <a:gdLst/>
            <a:ahLst/>
            <a:cxnLst/>
            <a:rect l="l" t="t" r="r" b="b"/>
            <a:pathLst>
              <a:path w="7553959" h="217170">
                <a:moveTo>
                  <a:pt x="7553706" y="217119"/>
                </a:moveTo>
                <a:lnTo>
                  <a:pt x="0" y="217119"/>
                </a:lnTo>
                <a:lnTo>
                  <a:pt x="0" y="0"/>
                </a:lnTo>
                <a:lnTo>
                  <a:pt x="7553706" y="0"/>
                </a:lnTo>
                <a:lnTo>
                  <a:pt x="7553706" y="217119"/>
                </a:lnTo>
                <a:close/>
              </a:path>
            </a:pathLst>
          </a:custGeom>
          <a:solidFill>
            <a:schemeClr val="bg1">
              <a:lumMod val="95000"/>
              <a:alpha val="38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-23417" y="5158303"/>
            <a:ext cx="7578379" cy="217170"/>
          </a:xfrm>
          <a:custGeom>
            <a:avLst/>
            <a:gdLst/>
            <a:ahLst/>
            <a:cxnLst/>
            <a:rect l="l" t="t" r="r" b="b"/>
            <a:pathLst>
              <a:path w="7553959" h="217170">
                <a:moveTo>
                  <a:pt x="7553706" y="217119"/>
                </a:moveTo>
                <a:lnTo>
                  <a:pt x="0" y="217119"/>
                </a:lnTo>
                <a:lnTo>
                  <a:pt x="0" y="0"/>
                </a:lnTo>
                <a:lnTo>
                  <a:pt x="7553706" y="0"/>
                </a:lnTo>
                <a:lnTo>
                  <a:pt x="7553706" y="217119"/>
                </a:lnTo>
                <a:close/>
              </a:path>
            </a:pathLst>
          </a:custGeom>
          <a:solidFill>
            <a:schemeClr val="bg1">
              <a:lumMod val="95000"/>
              <a:alpha val="38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87399" y="2850210"/>
            <a:ext cx="801370" cy="682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6300"/>
              </a:lnSpc>
              <a:spcBef>
                <a:spcPts val="100"/>
              </a:spcBef>
            </a:pPr>
            <a:r>
              <a:rPr sz="800" spc="5" dirty="0">
                <a:latin typeface="Arial"/>
                <a:cs typeface="Arial"/>
              </a:rPr>
              <a:t>ТОЛЩИНА  ШИРИНА  </a:t>
            </a:r>
            <a:r>
              <a:rPr sz="800" dirty="0">
                <a:latin typeface="Arial"/>
                <a:cs typeface="Arial"/>
              </a:rPr>
              <a:t>ДЛИНЫ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ДОСОК </a:t>
            </a:r>
            <a:r>
              <a:rPr sz="800" spc="-5" dirty="0" smtClean="0">
                <a:latin typeface="Arial"/>
                <a:cs typeface="Arial"/>
              </a:rPr>
              <a:t>СОРТ</a:t>
            </a:r>
            <a:endParaRPr lang="ru-RU" sz="800" spc="-5" dirty="0" smtClean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19758" y="2820822"/>
            <a:ext cx="3100705" cy="736548"/>
          </a:xfrm>
          <a:prstGeom prst="rect">
            <a:avLst/>
          </a:prstGeom>
          <a:solidFill>
            <a:srgbClr val="E5E5E5">
              <a:alpha val="38000"/>
            </a:srgbClr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700" dirty="0">
              <a:latin typeface="Times New Roman"/>
              <a:cs typeface="Times New Roman"/>
            </a:endParaRPr>
          </a:p>
          <a:p>
            <a:pPr marL="129539">
              <a:lnSpc>
                <a:spcPct val="100000"/>
              </a:lnSpc>
            </a:pPr>
            <a:r>
              <a:rPr lang="ru-RU" sz="700" smtClean="0">
                <a:latin typeface="Arial"/>
                <a:cs typeface="Arial"/>
              </a:rPr>
              <a:t>26-28/46-48 </a:t>
            </a:r>
            <a:r>
              <a:rPr lang="ru-RU" sz="700" dirty="0">
                <a:latin typeface="Arial"/>
                <a:cs typeface="Arial"/>
              </a:rPr>
              <a:t>мм</a:t>
            </a:r>
            <a:endParaRPr sz="700" dirty="0">
              <a:latin typeface="Arial"/>
              <a:cs typeface="Arial"/>
            </a:endParaRPr>
          </a:p>
          <a:p>
            <a:pPr marL="129539">
              <a:lnSpc>
                <a:spcPct val="100000"/>
              </a:lnSpc>
              <a:spcBef>
                <a:spcPts val="560"/>
              </a:spcBef>
            </a:pPr>
            <a:r>
              <a:rPr lang="ru-RU" sz="700" spc="-15" dirty="0" smtClean="0">
                <a:latin typeface="Arial"/>
                <a:cs typeface="Arial"/>
              </a:rPr>
              <a:t>70 мм  + (</a:t>
            </a:r>
            <a:r>
              <a:rPr lang="ru-RU" sz="700" spc="-15" dirty="0" err="1" smtClean="0">
                <a:latin typeface="Arial"/>
                <a:cs typeface="Arial"/>
              </a:rPr>
              <a:t>разноширинка</a:t>
            </a:r>
            <a:r>
              <a:rPr lang="ru-RU" sz="700" spc="-15" dirty="0" smtClean="0">
                <a:latin typeface="Arial"/>
                <a:cs typeface="Arial"/>
              </a:rPr>
              <a:t>)</a:t>
            </a:r>
            <a:endParaRPr sz="700" dirty="0">
              <a:latin typeface="Arial"/>
              <a:cs typeface="Arial"/>
            </a:endParaRPr>
          </a:p>
          <a:p>
            <a:pPr marL="129539" marR="154305">
              <a:lnSpc>
                <a:spcPct val="142000"/>
              </a:lnSpc>
              <a:spcBef>
                <a:spcPts val="120"/>
              </a:spcBef>
            </a:pPr>
            <a:r>
              <a:rPr sz="700" spc="-10" dirty="0" err="1">
                <a:latin typeface="Arial"/>
                <a:cs typeface="Arial"/>
              </a:rPr>
              <a:t>от</a:t>
            </a:r>
            <a:r>
              <a:rPr sz="700" spc="-10" dirty="0">
                <a:latin typeface="Arial"/>
                <a:cs typeface="Arial"/>
              </a:rPr>
              <a:t> </a:t>
            </a:r>
            <a:r>
              <a:rPr lang="ru-RU" sz="700" spc="-5" dirty="0">
                <a:latin typeface="Arial"/>
                <a:cs typeface="Arial"/>
              </a:rPr>
              <a:t>5</a:t>
            </a:r>
            <a:r>
              <a:rPr lang="ru-RU" sz="700" spc="-5" dirty="0" smtClean="0">
                <a:latin typeface="Arial"/>
                <a:cs typeface="Arial"/>
              </a:rPr>
              <a:t>00</a:t>
            </a:r>
            <a:r>
              <a:rPr sz="700" spc="-5" dirty="0" smtClean="0">
                <a:latin typeface="Arial"/>
                <a:cs typeface="Arial"/>
              </a:rPr>
              <a:t> </a:t>
            </a:r>
            <a:r>
              <a:rPr sz="700" spc="-5" dirty="0" err="1">
                <a:latin typeface="Arial"/>
                <a:cs typeface="Arial"/>
              </a:rPr>
              <a:t>до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lang="ru-RU" sz="700" spc="-5" dirty="0" smtClean="0">
                <a:latin typeface="Arial"/>
                <a:cs typeface="Arial"/>
              </a:rPr>
              <a:t>40</a:t>
            </a:r>
            <a:r>
              <a:rPr sz="700" spc="-5" dirty="0" smtClean="0">
                <a:latin typeface="Arial"/>
                <a:cs typeface="Arial"/>
              </a:rPr>
              <a:t>00 </a:t>
            </a:r>
            <a:r>
              <a:rPr sz="700" spc="-15" dirty="0" err="1">
                <a:latin typeface="Arial"/>
                <a:cs typeface="Arial"/>
              </a:rPr>
              <a:t>мм</a:t>
            </a:r>
            <a:r>
              <a:rPr sz="700" spc="-15" dirty="0">
                <a:latin typeface="Arial"/>
                <a:cs typeface="Arial"/>
              </a:rPr>
              <a:t> </a:t>
            </a:r>
            <a:r>
              <a:rPr lang="ru-RU" sz="700" spc="-15" dirty="0" smtClean="0">
                <a:latin typeface="Arial"/>
                <a:cs typeface="Arial"/>
              </a:rPr>
              <a:t>(</a:t>
            </a:r>
            <a:r>
              <a:rPr sz="700" spc="-5" dirty="0" err="1" smtClean="0">
                <a:latin typeface="Arial"/>
                <a:cs typeface="Arial"/>
              </a:rPr>
              <a:t>разнодлинка</a:t>
            </a:r>
            <a:r>
              <a:rPr sz="700" spc="-5" dirty="0" smtClean="0">
                <a:latin typeface="Arial"/>
                <a:cs typeface="Arial"/>
              </a:rPr>
              <a:t>)  </a:t>
            </a:r>
            <a:endParaRPr lang="ru-RU" sz="700" spc="-5" dirty="0" smtClean="0">
              <a:latin typeface="Arial"/>
              <a:cs typeface="Arial"/>
            </a:endParaRPr>
          </a:p>
          <a:p>
            <a:pPr marL="129539" marR="2358390">
              <a:lnSpc>
                <a:spcPct val="155800"/>
              </a:lnSpc>
            </a:pPr>
            <a:r>
              <a:rPr lang="ru-RU" sz="700" spc="5" dirty="0" smtClean="0">
                <a:latin typeface="Arial"/>
                <a:cs typeface="Arial"/>
              </a:rPr>
              <a:t>0-1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319758" y="1073821"/>
            <a:ext cx="3100705" cy="369972"/>
          </a:xfrm>
          <a:prstGeom prst="rect">
            <a:avLst/>
          </a:prstGeom>
          <a:solidFill>
            <a:srgbClr val="000000">
              <a:alpha val="76998"/>
            </a:srgbClr>
          </a:solidFill>
        </p:spPr>
        <p:txBody>
          <a:bodyPr vert="horz" wrap="square" lIns="0" tIns="3111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lang="ru-RU" sz="1100" b="1" spc="-5" dirty="0" smtClean="0">
                <a:solidFill>
                  <a:srgbClr val="FFFFFF"/>
                </a:solidFill>
                <a:latin typeface="Arial"/>
                <a:cs typeface="Arial"/>
              </a:rPr>
              <a:t>ЛИСТВЕННЫЕ ПОРОДЫ Т/О ПИЛОМАТЕРИАЛ (Сорт 0-1)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95383" y="426322"/>
            <a:ext cx="211601" cy="209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873492" y="426689"/>
            <a:ext cx="219335" cy="2179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155200" y="421835"/>
            <a:ext cx="190464" cy="227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1802" y="417294"/>
            <a:ext cx="239299" cy="24231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9571919"/>
            <a:ext cx="7578379" cy="747179"/>
          </a:xfrm>
          <a:custGeom>
            <a:avLst/>
            <a:gdLst/>
            <a:ahLst/>
            <a:cxnLst/>
            <a:rect l="l" t="t" r="r" b="b"/>
            <a:pathLst>
              <a:path w="7555865" h="703579">
                <a:moveTo>
                  <a:pt x="7555826" y="703402"/>
                </a:moveTo>
                <a:lnTo>
                  <a:pt x="0" y="703402"/>
                </a:lnTo>
                <a:lnTo>
                  <a:pt x="0" y="0"/>
                </a:lnTo>
                <a:lnTo>
                  <a:pt x="7555826" y="0"/>
                </a:lnTo>
                <a:lnTo>
                  <a:pt x="7555826" y="703402"/>
                </a:lnTo>
                <a:close/>
              </a:path>
            </a:pathLst>
          </a:custGeom>
          <a:solidFill>
            <a:srgbClr val="E5E5E5">
              <a:alpha val="38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52554" y="9314108"/>
            <a:ext cx="154749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0" dirty="0">
                <a:latin typeface="Arial"/>
                <a:cs typeface="Arial"/>
              </a:rPr>
              <a:t>УСЛОВИЕ</a:t>
            </a:r>
            <a:r>
              <a:rPr sz="1100" b="1" spc="-6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ВОЗВРАТА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65569" y="9590306"/>
            <a:ext cx="3801593" cy="2194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99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ПРЕТЕНЗИИ ПО </a:t>
            </a:r>
            <a:r>
              <a:rPr sz="600" b="1" dirty="0">
                <a:latin typeface="Arial"/>
                <a:cs typeface="Arial"/>
              </a:rPr>
              <a:t>ПОВОДУ </a:t>
            </a:r>
            <a:r>
              <a:rPr sz="600" b="1" spc="-10" dirty="0">
                <a:latin typeface="Arial"/>
                <a:cs typeface="Arial"/>
              </a:rPr>
              <a:t>ЯВНЫХ </a:t>
            </a:r>
            <a:r>
              <a:rPr sz="600" b="1" spc="5" dirty="0">
                <a:latin typeface="Arial"/>
                <a:cs typeface="Arial"/>
              </a:rPr>
              <a:t>ДЕФЕКТОВ </a:t>
            </a:r>
            <a:r>
              <a:rPr sz="600" b="1" dirty="0">
                <a:latin typeface="Arial"/>
                <a:cs typeface="Arial"/>
              </a:rPr>
              <a:t>ТОВАРА, </a:t>
            </a:r>
            <a:r>
              <a:rPr sz="600" b="1" spc="-5" dirty="0">
                <a:latin typeface="Arial"/>
                <a:cs typeface="Arial"/>
              </a:rPr>
              <a:t>ЯВНОГО НЕ СООТВЕТСТВИЯ </a:t>
            </a:r>
            <a:r>
              <a:rPr sz="600" b="1" dirty="0">
                <a:latin typeface="Arial"/>
                <a:cs typeface="Arial"/>
              </a:rPr>
              <a:t>СОРТУ  </a:t>
            </a:r>
            <a:r>
              <a:rPr sz="600" b="1" spc="-10" dirty="0">
                <a:latin typeface="Arial"/>
                <a:cs typeface="Arial"/>
              </a:rPr>
              <a:t>ПРИНИМАЮТСЯ </a:t>
            </a:r>
            <a:r>
              <a:rPr sz="600" b="1" spc="5" dirty="0">
                <a:latin typeface="Arial"/>
                <a:cs typeface="Arial"/>
              </a:rPr>
              <a:t>ТОЛЬКО ДО </a:t>
            </a:r>
            <a:r>
              <a:rPr sz="600" b="1" dirty="0">
                <a:latin typeface="Arial"/>
                <a:cs typeface="Arial"/>
              </a:rPr>
              <a:t>ЕГО</a:t>
            </a:r>
            <a:r>
              <a:rPr sz="600" b="1" spc="-5" dirty="0">
                <a:latin typeface="Arial"/>
                <a:cs typeface="Arial"/>
              </a:rPr>
              <a:t> </a:t>
            </a:r>
            <a:r>
              <a:rPr lang="ru-RU" sz="600" b="1" spc="20" dirty="0" smtClean="0">
                <a:latin typeface="Arial"/>
                <a:cs typeface="Arial"/>
              </a:rPr>
              <a:t>ПЕРЕРАБОТКИ</a:t>
            </a:r>
            <a:r>
              <a:rPr sz="600" b="1" spc="20" dirty="0" smtClean="0">
                <a:latin typeface="Arial"/>
                <a:cs typeface="Arial"/>
              </a:rPr>
              <a:t>.</a:t>
            </a:r>
            <a:endParaRPr lang="ru-RU" sz="600" b="1" spc="20" dirty="0" smtClean="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63816" y="9754916"/>
            <a:ext cx="59055" cy="59055"/>
          </a:xfrm>
          <a:custGeom>
            <a:avLst/>
            <a:gdLst/>
            <a:ahLst/>
            <a:cxnLst/>
            <a:rect l="l" t="t" r="r" b="b"/>
            <a:pathLst>
              <a:path w="59054" h="59054">
                <a:moveTo>
                  <a:pt x="29286" y="0"/>
                </a:moveTo>
                <a:lnTo>
                  <a:pt x="17884" y="2302"/>
                </a:lnTo>
                <a:lnTo>
                  <a:pt x="8575" y="8582"/>
                </a:lnTo>
                <a:lnTo>
                  <a:pt x="2300" y="17895"/>
                </a:lnTo>
                <a:lnTo>
                  <a:pt x="0" y="29298"/>
                </a:lnTo>
                <a:lnTo>
                  <a:pt x="2300" y="40702"/>
                </a:lnTo>
                <a:lnTo>
                  <a:pt x="8575" y="50015"/>
                </a:lnTo>
                <a:lnTo>
                  <a:pt x="17884" y="56295"/>
                </a:lnTo>
                <a:lnTo>
                  <a:pt x="29286" y="58597"/>
                </a:lnTo>
                <a:lnTo>
                  <a:pt x="40690" y="56295"/>
                </a:lnTo>
                <a:lnTo>
                  <a:pt x="50003" y="50015"/>
                </a:lnTo>
                <a:lnTo>
                  <a:pt x="56282" y="40702"/>
                </a:lnTo>
                <a:lnTo>
                  <a:pt x="58585" y="29298"/>
                </a:lnTo>
                <a:lnTo>
                  <a:pt x="56282" y="17895"/>
                </a:lnTo>
                <a:lnTo>
                  <a:pt x="50003" y="8582"/>
                </a:lnTo>
                <a:lnTo>
                  <a:pt x="40690" y="2302"/>
                </a:lnTo>
                <a:lnTo>
                  <a:pt x="292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63816" y="9883207"/>
            <a:ext cx="59055" cy="59055"/>
          </a:xfrm>
          <a:custGeom>
            <a:avLst/>
            <a:gdLst/>
            <a:ahLst/>
            <a:cxnLst/>
            <a:rect l="l" t="t" r="r" b="b"/>
            <a:pathLst>
              <a:path w="59054" h="59054">
                <a:moveTo>
                  <a:pt x="29286" y="0"/>
                </a:moveTo>
                <a:lnTo>
                  <a:pt x="17884" y="2302"/>
                </a:lnTo>
                <a:lnTo>
                  <a:pt x="8575" y="8582"/>
                </a:lnTo>
                <a:lnTo>
                  <a:pt x="2300" y="17895"/>
                </a:lnTo>
                <a:lnTo>
                  <a:pt x="0" y="29298"/>
                </a:lnTo>
                <a:lnTo>
                  <a:pt x="2300" y="40702"/>
                </a:lnTo>
                <a:lnTo>
                  <a:pt x="8575" y="50015"/>
                </a:lnTo>
                <a:lnTo>
                  <a:pt x="17884" y="56295"/>
                </a:lnTo>
                <a:lnTo>
                  <a:pt x="29286" y="58597"/>
                </a:lnTo>
                <a:lnTo>
                  <a:pt x="40690" y="56295"/>
                </a:lnTo>
                <a:lnTo>
                  <a:pt x="50003" y="50015"/>
                </a:lnTo>
                <a:lnTo>
                  <a:pt x="56282" y="40702"/>
                </a:lnTo>
                <a:lnTo>
                  <a:pt x="58585" y="29298"/>
                </a:lnTo>
                <a:lnTo>
                  <a:pt x="56282" y="17895"/>
                </a:lnTo>
                <a:lnTo>
                  <a:pt x="50003" y="8582"/>
                </a:lnTo>
                <a:lnTo>
                  <a:pt x="40690" y="2302"/>
                </a:lnTo>
                <a:lnTo>
                  <a:pt x="292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63816" y="10004370"/>
            <a:ext cx="59055" cy="59055"/>
          </a:xfrm>
          <a:custGeom>
            <a:avLst/>
            <a:gdLst/>
            <a:ahLst/>
            <a:cxnLst/>
            <a:rect l="l" t="t" r="r" b="b"/>
            <a:pathLst>
              <a:path w="59054" h="59054">
                <a:moveTo>
                  <a:pt x="29286" y="0"/>
                </a:moveTo>
                <a:lnTo>
                  <a:pt x="17884" y="2302"/>
                </a:lnTo>
                <a:lnTo>
                  <a:pt x="8575" y="8582"/>
                </a:lnTo>
                <a:lnTo>
                  <a:pt x="2300" y="17895"/>
                </a:lnTo>
                <a:lnTo>
                  <a:pt x="0" y="29298"/>
                </a:lnTo>
                <a:lnTo>
                  <a:pt x="2300" y="40702"/>
                </a:lnTo>
                <a:lnTo>
                  <a:pt x="8575" y="50015"/>
                </a:lnTo>
                <a:lnTo>
                  <a:pt x="17884" y="56295"/>
                </a:lnTo>
                <a:lnTo>
                  <a:pt x="29286" y="58597"/>
                </a:lnTo>
                <a:lnTo>
                  <a:pt x="40690" y="56295"/>
                </a:lnTo>
                <a:lnTo>
                  <a:pt x="50003" y="50015"/>
                </a:lnTo>
                <a:lnTo>
                  <a:pt x="56282" y="40702"/>
                </a:lnTo>
                <a:lnTo>
                  <a:pt x="58585" y="29298"/>
                </a:lnTo>
                <a:lnTo>
                  <a:pt x="56282" y="17895"/>
                </a:lnTo>
                <a:lnTo>
                  <a:pt x="50003" y="8582"/>
                </a:lnTo>
                <a:lnTo>
                  <a:pt x="40690" y="2302"/>
                </a:lnTo>
                <a:lnTo>
                  <a:pt x="292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17831" y="9516424"/>
            <a:ext cx="3279419" cy="815736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600" b="1" spc="-5" dirty="0">
                <a:latin typeface="Arial"/>
                <a:cs typeface="Arial"/>
              </a:rPr>
              <a:t>НЕ ПРИНИМАЕМ </a:t>
            </a:r>
            <a:r>
              <a:rPr sz="600" b="1" spc="5" dirty="0" smtClean="0">
                <a:latin typeface="Arial"/>
                <a:cs typeface="Arial"/>
              </a:rPr>
              <a:t>РЕКЛАМАЦИИ</a:t>
            </a:r>
            <a:r>
              <a:rPr lang="ru-RU" sz="600" b="1" spc="5" dirty="0" smtClean="0">
                <a:latin typeface="Arial"/>
                <a:cs typeface="Arial"/>
              </a:rPr>
              <a:t>,</a:t>
            </a:r>
            <a:r>
              <a:rPr sz="600" b="1" spc="-5" dirty="0" smtClean="0">
                <a:latin typeface="Arial"/>
                <a:cs typeface="Arial"/>
              </a:rPr>
              <a:t> </a:t>
            </a:r>
            <a:r>
              <a:rPr sz="600" b="1" dirty="0" smtClean="0">
                <a:latin typeface="Arial"/>
                <a:cs typeface="Arial"/>
              </a:rPr>
              <a:t>ЕСЛИ</a:t>
            </a:r>
            <a:r>
              <a:rPr lang="ru-RU" sz="600" b="1" dirty="0" smtClean="0">
                <a:latin typeface="Arial"/>
                <a:cs typeface="Arial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lang="ru-RU" sz="600" dirty="0" smtClean="0">
                <a:latin typeface="Arial"/>
                <a:cs typeface="Arial"/>
              </a:rPr>
              <a:t>      ДОСКА СООТВЕТСВУЕТ ПАСПОРТУ КАЧЕСТВА ПО ВНЕШНИМ ПРИЗНАКАМ</a:t>
            </a:r>
            <a:endParaRPr sz="600" dirty="0" smtClean="0">
              <a:latin typeface="Arial"/>
              <a:cs typeface="Arial"/>
            </a:endParaRPr>
          </a:p>
          <a:p>
            <a:pPr marL="132080" marR="650875">
              <a:lnSpc>
                <a:spcPct val="140300"/>
              </a:lnSpc>
              <a:spcBef>
                <a:spcPts val="80"/>
              </a:spcBef>
            </a:pPr>
            <a:r>
              <a:rPr sz="600" dirty="0" smtClean="0">
                <a:latin typeface="Arial"/>
                <a:cs typeface="Arial"/>
              </a:rPr>
              <a:t>ДОСКА </a:t>
            </a:r>
            <a:r>
              <a:rPr sz="600" spc="-30" dirty="0" smtClean="0">
                <a:latin typeface="Arial"/>
                <a:cs typeface="Arial"/>
              </a:rPr>
              <a:t>ИМЕЕТ </a:t>
            </a:r>
            <a:r>
              <a:rPr sz="600" spc="-10" dirty="0" smtClean="0">
                <a:latin typeface="Arial"/>
                <a:cs typeface="Arial"/>
              </a:rPr>
              <a:t>СЛЕДЫ </a:t>
            </a:r>
            <a:r>
              <a:rPr sz="600" spc="-5" dirty="0" smtClean="0">
                <a:latin typeface="Arial"/>
                <a:cs typeface="Arial"/>
              </a:rPr>
              <a:t>ВОДЫ, </a:t>
            </a:r>
            <a:r>
              <a:rPr sz="600" spc="-15" dirty="0" smtClean="0">
                <a:latin typeface="Arial"/>
                <a:cs typeface="Arial"/>
              </a:rPr>
              <a:t>ГРЯЗИ, </a:t>
            </a:r>
            <a:r>
              <a:rPr sz="600" spc="-10" dirty="0" smtClean="0">
                <a:latin typeface="Arial"/>
                <a:cs typeface="Arial"/>
              </a:rPr>
              <a:t>МАСЛА И </a:t>
            </a:r>
            <a:r>
              <a:rPr sz="600" spc="-5" dirty="0" smtClean="0">
                <a:latin typeface="Arial"/>
                <a:cs typeface="Arial"/>
              </a:rPr>
              <a:t>Т.Д.</a:t>
            </a:r>
            <a:r>
              <a:rPr lang="ru-RU" sz="600" dirty="0">
                <a:latin typeface="Arial"/>
                <a:cs typeface="Arial"/>
              </a:rPr>
              <a:t> </a:t>
            </a:r>
            <a:r>
              <a:rPr lang="ru-RU" sz="600" dirty="0" smtClean="0">
                <a:latin typeface="Arial"/>
                <a:cs typeface="Arial"/>
              </a:rPr>
              <a:t>                              ДОС</a:t>
            </a:r>
            <a:r>
              <a:rPr sz="600" dirty="0" smtClean="0">
                <a:latin typeface="Arial"/>
                <a:cs typeface="Arial"/>
              </a:rPr>
              <a:t>КА </a:t>
            </a:r>
            <a:r>
              <a:rPr sz="600" spc="-30" dirty="0" smtClean="0">
                <a:latin typeface="Arial"/>
                <a:cs typeface="Arial"/>
              </a:rPr>
              <a:t>ИМЕЕТ </a:t>
            </a:r>
            <a:r>
              <a:rPr sz="600" spc="-20" dirty="0" smtClean="0">
                <a:latin typeface="Arial"/>
                <a:cs typeface="Arial"/>
              </a:rPr>
              <a:t>МЕХАНИЧЕСКИЕ</a:t>
            </a:r>
            <a:r>
              <a:rPr sz="600" spc="25" dirty="0" smtClean="0">
                <a:latin typeface="Arial"/>
                <a:cs typeface="Arial"/>
              </a:rPr>
              <a:t> </a:t>
            </a:r>
            <a:r>
              <a:rPr sz="600" spc="-15" dirty="0" smtClean="0">
                <a:latin typeface="Arial"/>
                <a:cs typeface="Arial"/>
              </a:rPr>
              <a:t>ПОВРЕЖДЕНИЯ</a:t>
            </a:r>
            <a:endParaRPr sz="600" dirty="0" smtClean="0">
              <a:latin typeface="Arial"/>
              <a:cs typeface="Arial"/>
            </a:endParaRPr>
          </a:p>
          <a:p>
            <a:pPr marL="133350">
              <a:lnSpc>
                <a:spcPct val="100000"/>
              </a:lnSpc>
              <a:spcBef>
                <a:spcPts val="204"/>
              </a:spcBef>
            </a:pPr>
            <a:r>
              <a:rPr sz="600" dirty="0" smtClean="0">
                <a:latin typeface="Arial"/>
                <a:cs typeface="Arial"/>
              </a:rPr>
              <a:t>ДОСКА </a:t>
            </a:r>
            <a:r>
              <a:rPr sz="600" spc="-10" dirty="0">
                <a:latin typeface="Arial"/>
                <a:cs typeface="Arial"/>
              </a:rPr>
              <a:t>ПОКОРОБЛЕНА </a:t>
            </a:r>
            <a:r>
              <a:rPr sz="600" dirty="0">
                <a:latin typeface="Arial"/>
                <a:cs typeface="Arial"/>
              </a:rPr>
              <a:t>В </a:t>
            </a:r>
            <a:r>
              <a:rPr sz="600" spc="-25" dirty="0">
                <a:latin typeface="Arial"/>
                <a:cs typeface="Arial"/>
              </a:rPr>
              <a:t>РЕЗУЛЬТАТЕ ПЛОХИХ </a:t>
            </a:r>
            <a:r>
              <a:rPr sz="600" spc="-10" dirty="0">
                <a:latin typeface="Arial"/>
                <a:cs typeface="Arial"/>
              </a:rPr>
              <a:t>УСЛОВИЙ</a:t>
            </a:r>
            <a:r>
              <a:rPr sz="600" spc="80" dirty="0">
                <a:latin typeface="Arial"/>
                <a:cs typeface="Arial"/>
              </a:rPr>
              <a:t> </a:t>
            </a:r>
            <a:r>
              <a:rPr sz="600" spc="-30" dirty="0" smtClean="0">
                <a:latin typeface="Arial"/>
                <a:cs typeface="Arial"/>
              </a:rPr>
              <a:t>ХРАНЕНИЯ</a:t>
            </a:r>
            <a:endParaRPr lang="ru-RU" sz="600" spc="-30" dirty="0" smtClean="0">
              <a:latin typeface="Arial"/>
              <a:cs typeface="Arial"/>
            </a:endParaRPr>
          </a:p>
          <a:p>
            <a:pPr marL="133350">
              <a:lnSpc>
                <a:spcPct val="100000"/>
              </a:lnSpc>
              <a:spcBef>
                <a:spcPts val="204"/>
              </a:spcBef>
            </a:pPr>
            <a:endParaRPr sz="600" dirty="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643481" y="10340644"/>
            <a:ext cx="1153795" cy="118745"/>
          </a:xfrm>
          <a:custGeom>
            <a:avLst/>
            <a:gdLst/>
            <a:ahLst/>
            <a:cxnLst/>
            <a:rect l="l" t="t" r="r" b="b"/>
            <a:pathLst>
              <a:path w="1153795" h="118745">
                <a:moveTo>
                  <a:pt x="1153248" y="118198"/>
                </a:moveTo>
                <a:lnTo>
                  <a:pt x="0" y="118198"/>
                </a:lnTo>
                <a:lnTo>
                  <a:pt x="0" y="0"/>
                </a:lnTo>
                <a:lnTo>
                  <a:pt x="1153248" y="0"/>
                </a:lnTo>
                <a:lnTo>
                  <a:pt x="1153248" y="118198"/>
                </a:lnTo>
                <a:close/>
              </a:path>
            </a:pathLst>
          </a:custGeom>
          <a:solidFill>
            <a:srgbClr val="E5E5E5">
              <a:alpha val="38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87890" y="10340644"/>
            <a:ext cx="2473960" cy="118745"/>
          </a:xfrm>
          <a:custGeom>
            <a:avLst/>
            <a:gdLst/>
            <a:ahLst/>
            <a:cxnLst/>
            <a:rect l="l" t="t" r="r" b="b"/>
            <a:pathLst>
              <a:path w="2473960" h="118745">
                <a:moveTo>
                  <a:pt x="2473388" y="118198"/>
                </a:moveTo>
                <a:lnTo>
                  <a:pt x="0" y="118198"/>
                </a:lnTo>
                <a:lnTo>
                  <a:pt x="0" y="0"/>
                </a:lnTo>
                <a:lnTo>
                  <a:pt x="2473388" y="0"/>
                </a:lnTo>
                <a:lnTo>
                  <a:pt x="2473388" y="118198"/>
                </a:lnTo>
                <a:close/>
              </a:path>
            </a:pathLst>
          </a:custGeom>
          <a:solidFill>
            <a:srgbClr val="E5E5E5">
              <a:alpha val="38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711277" y="10340644"/>
            <a:ext cx="531495" cy="118745"/>
          </a:xfrm>
          <a:custGeom>
            <a:avLst/>
            <a:gdLst/>
            <a:ahLst/>
            <a:cxnLst/>
            <a:rect l="l" t="t" r="r" b="b"/>
            <a:pathLst>
              <a:path w="531495" h="118745">
                <a:moveTo>
                  <a:pt x="531469" y="118198"/>
                </a:moveTo>
                <a:lnTo>
                  <a:pt x="0" y="118198"/>
                </a:lnTo>
                <a:lnTo>
                  <a:pt x="0" y="0"/>
                </a:lnTo>
                <a:lnTo>
                  <a:pt x="531469" y="0"/>
                </a:lnTo>
                <a:lnTo>
                  <a:pt x="531469" y="118198"/>
                </a:lnTo>
                <a:close/>
              </a:path>
            </a:pathLst>
          </a:custGeom>
          <a:solidFill>
            <a:srgbClr val="E5E5E5">
              <a:alpha val="38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295859" y="10340644"/>
            <a:ext cx="404495" cy="118745"/>
          </a:xfrm>
          <a:custGeom>
            <a:avLst/>
            <a:gdLst/>
            <a:ahLst/>
            <a:cxnLst/>
            <a:rect l="l" t="t" r="r" b="b"/>
            <a:pathLst>
              <a:path w="404495" h="118745">
                <a:moveTo>
                  <a:pt x="404126" y="118198"/>
                </a:moveTo>
                <a:lnTo>
                  <a:pt x="0" y="118198"/>
                </a:lnTo>
                <a:lnTo>
                  <a:pt x="0" y="0"/>
                </a:lnTo>
                <a:lnTo>
                  <a:pt x="404126" y="0"/>
                </a:lnTo>
                <a:lnTo>
                  <a:pt x="404126" y="118198"/>
                </a:lnTo>
                <a:close/>
              </a:path>
            </a:pathLst>
          </a:custGeom>
          <a:solidFill>
            <a:srgbClr val="E5E5E5">
              <a:alpha val="38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905982" y="10340644"/>
            <a:ext cx="377825" cy="118745"/>
          </a:xfrm>
          <a:custGeom>
            <a:avLst/>
            <a:gdLst/>
            <a:ahLst/>
            <a:cxnLst/>
            <a:rect l="l" t="t" r="r" b="b"/>
            <a:pathLst>
              <a:path w="377825" h="118745">
                <a:moveTo>
                  <a:pt x="377710" y="118198"/>
                </a:moveTo>
                <a:lnTo>
                  <a:pt x="0" y="118198"/>
                </a:lnTo>
                <a:lnTo>
                  <a:pt x="0" y="0"/>
                </a:lnTo>
                <a:lnTo>
                  <a:pt x="377710" y="0"/>
                </a:lnTo>
                <a:lnTo>
                  <a:pt x="377710" y="118198"/>
                </a:lnTo>
                <a:close/>
              </a:path>
            </a:pathLst>
          </a:custGeom>
          <a:solidFill>
            <a:srgbClr val="E5E5E5">
              <a:alpha val="38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290437" y="10312125"/>
            <a:ext cx="13252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ПОДПИСЬ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ЗАКАЗЧИКА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864587" y="10319098"/>
            <a:ext cx="2946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20" dirty="0">
                <a:latin typeface="Arial"/>
                <a:cs typeface="Arial"/>
              </a:rPr>
              <a:t>ФИО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269824" y="10312125"/>
            <a:ext cx="1168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5" dirty="0">
                <a:latin typeface="Arial"/>
                <a:cs typeface="Arial"/>
              </a:rPr>
              <a:t>Г.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9" y="129330"/>
            <a:ext cx="2927216" cy="688353"/>
          </a:xfrm>
          <a:prstGeom prst="rect">
            <a:avLst/>
          </a:prstGeom>
        </p:spPr>
      </p:pic>
      <p:sp>
        <p:nvSpPr>
          <p:cNvPr id="68" name="Прямоугольник 67"/>
          <p:cNvSpPr/>
          <p:nvPr/>
        </p:nvSpPr>
        <p:spPr>
          <a:xfrm>
            <a:off x="79710" y="7042526"/>
            <a:ext cx="74285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spc="10" dirty="0">
                <a:latin typeface="Arial"/>
                <a:cs typeface="Arial"/>
              </a:rPr>
              <a:t>Хранение</a:t>
            </a:r>
            <a:r>
              <a:rPr lang="ru-RU" sz="700" b="1" spc="-10" dirty="0">
                <a:latin typeface="Arial"/>
                <a:cs typeface="Arial"/>
              </a:rPr>
              <a:t>: </a:t>
            </a:r>
            <a:r>
              <a:rPr lang="ru-RU" sz="700" spc="-10" dirty="0">
                <a:latin typeface="Arial"/>
                <a:cs typeface="Arial"/>
              </a:rPr>
              <a:t/>
            </a:r>
            <a:br>
              <a:rPr lang="ru-RU" sz="700" spc="-10" dirty="0">
                <a:latin typeface="Arial"/>
                <a:cs typeface="Arial"/>
              </a:rPr>
            </a:br>
            <a:r>
              <a:rPr lang="ru-RU" sz="700" spc="-10" dirty="0">
                <a:latin typeface="Arial"/>
                <a:cs typeface="Arial"/>
              </a:rPr>
              <a:t>Доска должна храниться в </a:t>
            </a:r>
            <a:r>
              <a:rPr lang="ru-RU" sz="700" spc="-10" dirty="0" smtClean="0">
                <a:latin typeface="Arial"/>
                <a:cs typeface="Arial"/>
              </a:rPr>
              <a:t>сухом месте.</a:t>
            </a:r>
          </a:p>
          <a:p>
            <a:endParaRPr lang="ru-RU" sz="700" spc="-10" dirty="0">
              <a:latin typeface="Arial"/>
              <a:cs typeface="Arial"/>
            </a:endParaRPr>
          </a:p>
          <a:p>
            <a:endParaRPr lang="ru-RU" sz="700" spc="-10" dirty="0">
              <a:latin typeface="Arial"/>
              <a:cs typeface="Arial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990075" y="13586"/>
            <a:ext cx="14922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dirty="0"/>
              <a:t> </a:t>
            </a:r>
          </a:p>
          <a:p>
            <a:r>
              <a:rPr lang="ru-RU" sz="600" dirty="0"/>
              <a:t>109444, </a:t>
            </a:r>
            <a:r>
              <a:rPr lang="ru-RU" sz="600" dirty="0" smtClean="0"/>
              <a:t>г. Москва, </a:t>
            </a:r>
            <a:r>
              <a:rPr lang="ru-RU" sz="600" dirty="0" err="1"/>
              <a:t>Сормовский</a:t>
            </a:r>
            <a:r>
              <a:rPr lang="ru-RU" sz="600" dirty="0"/>
              <a:t> </a:t>
            </a:r>
            <a:r>
              <a:rPr lang="ru-RU" sz="600" dirty="0" err="1"/>
              <a:t>пр</a:t>
            </a:r>
            <a:r>
              <a:rPr lang="ru-RU" sz="600" dirty="0"/>
              <a:t>-д 7а корп. 2, БЦ «Севастополь»</a:t>
            </a:r>
          </a:p>
          <a:p>
            <a:endParaRPr lang="ru-RU" sz="600" u="sng" dirty="0" smtClean="0">
              <a:hlinkClick r:id="rId8"/>
            </a:endParaRPr>
          </a:p>
          <a:p>
            <a:r>
              <a:rPr lang="ru-RU" sz="600" dirty="0"/>
              <a:t> </a:t>
            </a:r>
            <a:r>
              <a:rPr lang="ru-RU" sz="600" dirty="0">
                <a:hlinkClick r:id="rId9" tooltip="Позвонить"/>
              </a:rPr>
              <a:t>+7 (495) 229 11 92</a:t>
            </a:r>
            <a:endParaRPr lang="ru-RU" sz="600" dirty="0"/>
          </a:p>
          <a:p>
            <a:endParaRPr lang="ru-RU" sz="600" dirty="0">
              <a:hlinkClick r:id="rId8"/>
            </a:endParaRPr>
          </a:p>
          <a:p>
            <a:r>
              <a:rPr lang="en-US" sz="600" dirty="0" err="1" smtClean="0">
                <a:hlinkClick r:id="rId10"/>
              </a:rPr>
              <a:t>trmd</a:t>
            </a:r>
            <a:r>
              <a:rPr lang="ru-RU" sz="600" dirty="0">
                <a:hlinkClick r:id="rId10"/>
              </a:rPr>
              <a:t>.</a:t>
            </a:r>
            <a:r>
              <a:rPr lang="en-US" sz="600" dirty="0" err="1">
                <a:hlinkClick r:id="rId10"/>
              </a:rPr>
              <a:t>ru</a:t>
            </a:r>
            <a:r>
              <a:rPr lang="ru-RU" sz="600" dirty="0"/>
              <a:t> </a:t>
            </a:r>
            <a:r>
              <a:rPr lang="en-US" sz="600" dirty="0"/>
              <a:t>|</a:t>
            </a:r>
            <a:r>
              <a:rPr lang="ru-RU" sz="600" dirty="0"/>
              <a:t> </a:t>
            </a:r>
            <a:r>
              <a:rPr lang="en-US" sz="600" dirty="0">
                <a:hlinkClick r:id="rId11" tooltip="Написать"/>
              </a:rPr>
              <a:t>info@termod.ru</a:t>
            </a:r>
            <a:endParaRPr lang="en-US" sz="600" dirty="0"/>
          </a:p>
          <a:p>
            <a:r>
              <a:rPr lang="en-US" sz="800" dirty="0" smtClean="0"/>
              <a:t/>
            </a:r>
            <a:br>
              <a:rPr lang="en-US" sz="800" dirty="0" smtClean="0"/>
            </a:br>
            <a:endParaRPr lang="ru-RU" sz="600" dirty="0"/>
          </a:p>
        </p:txBody>
      </p:sp>
      <p:sp>
        <p:nvSpPr>
          <p:cNvPr id="8" name="TextBox 7"/>
          <p:cNvSpPr txBox="1"/>
          <p:nvPr/>
        </p:nvSpPr>
        <p:spPr>
          <a:xfrm>
            <a:off x="3256940" y="4357368"/>
            <a:ext cx="2099767" cy="280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НА ЛИЦЕВОЙ СТОРОНЕ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70962" y="4357368"/>
            <a:ext cx="248400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  </a:t>
            </a:r>
            <a:r>
              <a:rPr lang="ru-RU" sz="1200" b="1" dirty="0" smtClean="0"/>
              <a:t>НА ТЫЛЬНОЙ СТОРОНЕ</a:t>
            </a:r>
            <a:endParaRPr lang="ru-RU" sz="1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2181" y="4642930"/>
            <a:ext cx="3248824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000" dirty="0" smtClean="0"/>
              <a:t>       Сучки пластевые, кромочные любой конфигурации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43491" y="4641486"/>
            <a:ext cx="2098800" cy="244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700" dirty="0" smtClean="0"/>
              <a:t>Не допускаются</a:t>
            </a:r>
            <a:endParaRPr lang="ru-RU" sz="700" dirty="0"/>
          </a:p>
        </p:txBody>
      </p:sp>
      <p:sp>
        <p:nvSpPr>
          <p:cNvPr id="32" name="TextBox 31"/>
          <p:cNvSpPr txBox="1"/>
          <p:nvPr/>
        </p:nvSpPr>
        <p:spPr>
          <a:xfrm>
            <a:off x="5092827" y="4641577"/>
            <a:ext cx="2482982" cy="244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700" dirty="0" smtClean="0"/>
              <a:t>Допускаются, не более 10 мм и не более 3 шт. на доске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319" y="4894344"/>
            <a:ext cx="3250800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       Сучки </a:t>
            </a:r>
            <a:r>
              <a:rPr lang="ru-RU" sz="1000" dirty="0"/>
              <a:t>гнилые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43491" y="4889624"/>
            <a:ext cx="2098800" cy="244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700" dirty="0"/>
              <a:t>Не допускаются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41" y="5398420"/>
            <a:ext cx="7553959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ru-RU" sz="900" dirty="0"/>
          </a:p>
        </p:txBody>
      </p:sp>
      <p:sp>
        <p:nvSpPr>
          <p:cNvPr id="41" name="TextBox 40"/>
          <p:cNvSpPr txBox="1"/>
          <p:nvPr/>
        </p:nvSpPr>
        <p:spPr>
          <a:xfrm>
            <a:off x="25400" y="5153196"/>
            <a:ext cx="3250800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       Трещины </a:t>
            </a:r>
            <a:r>
              <a:rPr lang="ru-RU" sz="1000" dirty="0" err="1" smtClean="0"/>
              <a:t>пластевые</a:t>
            </a:r>
            <a:endParaRPr lang="ru-RU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4921250" y="5150290"/>
            <a:ext cx="2649421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700" dirty="0" smtClean="0"/>
              <a:t>Допускаются, </a:t>
            </a:r>
            <a:r>
              <a:rPr lang="ru-RU" sz="700" dirty="0"/>
              <a:t>не более </a:t>
            </a:r>
            <a:r>
              <a:rPr lang="ru-RU" sz="700" dirty="0" smtClean="0"/>
              <a:t>10 </a:t>
            </a:r>
            <a:r>
              <a:rPr lang="ru-RU" sz="700" dirty="0"/>
              <a:t>% на </a:t>
            </a:r>
            <a:r>
              <a:rPr lang="ru-RU" sz="700" smtClean="0"/>
              <a:t>площади доски, </a:t>
            </a:r>
            <a:r>
              <a:rPr lang="ru-RU" sz="700" dirty="0" smtClean="0"/>
              <a:t>размером не более 2х2х250 мм.</a:t>
            </a:r>
            <a:endParaRPr lang="ru-RU" sz="700" dirty="0"/>
          </a:p>
        </p:txBody>
      </p:sp>
      <p:sp>
        <p:nvSpPr>
          <p:cNvPr id="43" name="TextBox 42"/>
          <p:cNvSpPr txBox="1"/>
          <p:nvPr/>
        </p:nvSpPr>
        <p:spPr>
          <a:xfrm>
            <a:off x="1441" y="5656037"/>
            <a:ext cx="7555059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ru-RU" sz="900" dirty="0"/>
          </a:p>
        </p:txBody>
      </p:sp>
      <p:sp>
        <p:nvSpPr>
          <p:cNvPr id="44" name="TextBox 43"/>
          <p:cNvSpPr txBox="1"/>
          <p:nvPr/>
        </p:nvSpPr>
        <p:spPr>
          <a:xfrm>
            <a:off x="230074" y="5372133"/>
            <a:ext cx="17636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Механические повреждения</a:t>
            </a:r>
            <a:endParaRPr lang="ru-RU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46356" y="5158129"/>
            <a:ext cx="1801744" cy="244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700" dirty="0" smtClean="0"/>
              <a:t>              Не допускаются</a:t>
            </a:r>
            <a:endParaRPr lang="ru-RU" sz="700" dirty="0"/>
          </a:p>
        </p:txBody>
      </p:sp>
      <p:sp>
        <p:nvSpPr>
          <p:cNvPr id="65" name="TextBox 64"/>
          <p:cNvSpPr txBox="1"/>
          <p:nvPr/>
        </p:nvSpPr>
        <p:spPr>
          <a:xfrm>
            <a:off x="3263605" y="5657115"/>
            <a:ext cx="2098800" cy="24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" dirty="0"/>
              <a:t>Д</a:t>
            </a:r>
            <a:r>
              <a:rPr lang="ru-RU" sz="700" dirty="0" smtClean="0"/>
              <a:t>опускаются</a:t>
            </a:r>
            <a:endParaRPr lang="ru-RU" sz="700" dirty="0"/>
          </a:p>
        </p:txBody>
      </p:sp>
      <p:sp>
        <p:nvSpPr>
          <p:cNvPr id="67" name="TextBox 66"/>
          <p:cNvSpPr txBox="1"/>
          <p:nvPr/>
        </p:nvSpPr>
        <p:spPr>
          <a:xfrm>
            <a:off x="5078048" y="5369764"/>
            <a:ext cx="2484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" dirty="0" smtClean="0"/>
              <a:t>Допускаются незначительные (не более 10% от площади)</a:t>
            </a:r>
            <a:endParaRPr lang="ru-RU" sz="700" dirty="0"/>
          </a:p>
        </p:txBody>
      </p:sp>
      <p:sp>
        <p:nvSpPr>
          <p:cNvPr id="69" name="TextBox 68"/>
          <p:cNvSpPr txBox="1"/>
          <p:nvPr/>
        </p:nvSpPr>
        <p:spPr>
          <a:xfrm>
            <a:off x="1441" y="5910575"/>
            <a:ext cx="7555059" cy="244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ru-RU" sz="900" dirty="0"/>
          </a:p>
        </p:txBody>
      </p:sp>
      <p:sp>
        <p:nvSpPr>
          <p:cNvPr id="70" name="TextBox 69"/>
          <p:cNvSpPr txBox="1"/>
          <p:nvPr/>
        </p:nvSpPr>
        <p:spPr>
          <a:xfrm>
            <a:off x="225398" y="5625782"/>
            <a:ext cx="17363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Переливы по цвету в партии</a:t>
            </a:r>
            <a:endParaRPr lang="ru-RU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5102448" y="5635184"/>
            <a:ext cx="2484000" cy="24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00" dirty="0" smtClean="0"/>
              <a:t>Допускаются</a:t>
            </a:r>
            <a:endParaRPr lang="ru-RU" sz="700" dirty="0"/>
          </a:p>
        </p:txBody>
      </p:sp>
      <p:sp>
        <p:nvSpPr>
          <p:cNvPr id="76" name="TextBox 75"/>
          <p:cNvSpPr txBox="1"/>
          <p:nvPr/>
        </p:nvSpPr>
        <p:spPr>
          <a:xfrm>
            <a:off x="163816" y="5878817"/>
            <a:ext cx="17347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  Выпавшие </a:t>
            </a:r>
            <a:r>
              <a:rPr lang="ru-RU" sz="1000" dirty="0"/>
              <a:t>сучки на кромке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15300" y="5900470"/>
            <a:ext cx="7954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00" dirty="0" smtClean="0"/>
              <a:t>Не допускаются</a:t>
            </a:r>
            <a:endParaRPr lang="ru-RU" sz="700" dirty="0"/>
          </a:p>
        </p:txBody>
      </p:sp>
      <p:sp>
        <p:nvSpPr>
          <p:cNvPr id="78" name="TextBox 77"/>
          <p:cNvSpPr txBox="1"/>
          <p:nvPr/>
        </p:nvSpPr>
        <p:spPr>
          <a:xfrm>
            <a:off x="6259896" y="5891436"/>
            <a:ext cx="18473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77696" y="1955112"/>
            <a:ext cx="2625253" cy="17521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413408" y="1950467"/>
            <a:ext cx="27538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Примечания:</a:t>
            </a:r>
            <a:r>
              <a:rPr lang="ru-RU" sz="700" dirty="0" smtClean="0"/>
              <a:t/>
            </a:r>
            <a:br>
              <a:rPr lang="ru-RU" sz="700" dirty="0" smtClean="0"/>
            </a:br>
            <a:r>
              <a:rPr lang="ru-RU" sz="700" dirty="0"/>
              <a:t>1. Лицевой является одна из двух </a:t>
            </a:r>
            <a:r>
              <a:rPr lang="ru-RU" sz="700" dirty="0" err="1"/>
              <a:t>пластей</a:t>
            </a:r>
            <a:r>
              <a:rPr lang="ru-RU" sz="700" dirty="0"/>
              <a:t>, подходящая под соответствующие допуски.</a:t>
            </a:r>
          </a:p>
          <a:p>
            <a:r>
              <a:rPr lang="ru-RU" sz="700" dirty="0" smtClean="0"/>
              <a:t>2. Тыльной является поверхность противоположная лицевой. </a:t>
            </a:r>
          </a:p>
          <a:p>
            <a:r>
              <a:rPr lang="ru-RU" sz="700" dirty="0" smtClean="0"/>
              <a:t>3. Боковые кромки по техническим характеристикам относятся к лицевой стороне.</a:t>
            </a:r>
          </a:p>
          <a:p>
            <a:r>
              <a:rPr lang="ru-RU" sz="700" dirty="0"/>
              <a:t>4</a:t>
            </a:r>
            <a:r>
              <a:rPr lang="ru-RU" sz="700" dirty="0" smtClean="0"/>
              <a:t>. Предельные отклонения по толщине 0,+2 мм.</a:t>
            </a:r>
          </a:p>
          <a:p>
            <a:r>
              <a:rPr lang="ru-RU" sz="700" dirty="0" smtClean="0"/>
              <a:t>5. Влажность 4-6</a:t>
            </a:r>
            <a:r>
              <a:rPr lang="ru-RU" sz="700" dirty="0" smtClean="0"/>
              <a:t>%.</a:t>
            </a:r>
          </a:p>
          <a:p>
            <a:r>
              <a:rPr lang="ru-RU" sz="700" dirty="0" smtClean="0"/>
              <a:t>6. </a:t>
            </a:r>
            <a:r>
              <a:rPr lang="ru-RU" sz="700" dirty="0"/>
              <a:t>В толщине 46-48 мм. возможна внутренняя </a:t>
            </a:r>
            <a:r>
              <a:rPr lang="ru-RU" sz="700" dirty="0" err="1"/>
              <a:t>посечка</a:t>
            </a:r>
            <a:r>
              <a:rPr lang="ru-RU" sz="700" dirty="0"/>
              <a:t> </a:t>
            </a:r>
            <a:r>
              <a:rPr lang="ru-RU" sz="700" dirty="0" smtClean="0"/>
              <a:t>.</a:t>
            </a:r>
            <a:endParaRPr lang="ru-RU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5092827" y="4896096"/>
            <a:ext cx="2484000" cy="244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700" dirty="0"/>
              <a:t>Не допускаются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276200" y="5402321"/>
            <a:ext cx="2098800" cy="24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00" dirty="0" smtClean="0"/>
              <a:t>Не допускаются</a:t>
            </a:r>
            <a:endParaRPr lang="ru-RU" sz="7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19758" y="1450220"/>
            <a:ext cx="3093650" cy="1376670"/>
          </a:xfrm>
          <a:prstGeom prst="rect">
            <a:avLst/>
          </a:prstGeom>
        </p:spPr>
      </p:pic>
      <p:sp>
        <p:nvSpPr>
          <p:cNvPr id="71" name="object 51"/>
          <p:cNvSpPr/>
          <p:nvPr/>
        </p:nvSpPr>
        <p:spPr>
          <a:xfrm>
            <a:off x="163816" y="10128169"/>
            <a:ext cx="59055" cy="59055"/>
          </a:xfrm>
          <a:custGeom>
            <a:avLst/>
            <a:gdLst/>
            <a:ahLst/>
            <a:cxnLst/>
            <a:rect l="l" t="t" r="r" b="b"/>
            <a:pathLst>
              <a:path w="59054" h="59054">
                <a:moveTo>
                  <a:pt x="29286" y="0"/>
                </a:moveTo>
                <a:lnTo>
                  <a:pt x="17884" y="2302"/>
                </a:lnTo>
                <a:lnTo>
                  <a:pt x="8575" y="8582"/>
                </a:lnTo>
                <a:lnTo>
                  <a:pt x="2300" y="17895"/>
                </a:lnTo>
                <a:lnTo>
                  <a:pt x="0" y="29298"/>
                </a:lnTo>
                <a:lnTo>
                  <a:pt x="2300" y="40702"/>
                </a:lnTo>
                <a:lnTo>
                  <a:pt x="8575" y="50015"/>
                </a:lnTo>
                <a:lnTo>
                  <a:pt x="17884" y="56295"/>
                </a:lnTo>
                <a:lnTo>
                  <a:pt x="29286" y="58597"/>
                </a:lnTo>
                <a:lnTo>
                  <a:pt x="40690" y="56295"/>
                </a:lnTo>
                <a:lnTo>
                  <a:pt x="50003" y="50015"/>
                </a:lnTo>
                <a:lnTo>
                  <a:pt x="56282" y="40702"/>
                </a:lnTo>
                <a:lnTo>
                  <a:pt x="58585" y="29298"/>
                </a:lnTo>
                <a:lnTo>
                  <a:pt x="56282" y="17895"/>
                </a:lnTo>
                <a:lnTo>
                  <a:pt x="50003" y="8582"/>
                </a:lnTo>
                <a:lnTo>
                  <a:pt x="40690" y="2302"/>
                </a:lnTo>
                <a:lnTo>
                  <a:pt x="292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299</Words>
  <Application>Microsoft Office PowerPoint</Application>
  <PresentationFormat>Произвольный</PresentationFormat>
  <Paragraphs>53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Manager>Пшеничко Леонид Игоревич</Manager>
  <Company>Thermodecking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TW_termoasen</dc:title>
  <dc:creator>Степанов Илья Андреевич</dc:creator>
  <cp:lastModifiedBy>Афанасьева Оксана Николаевна</cp:lastModifiedBy>
  <cp:revision>68</cp:revision>
  <cp:lastPrinted>2018-06-22T09:34:33Z</cp:lastPrinted>
  <dcterms:created xsi:type="dcterms:W3CDTF">2018-06-22T08:33:59Z</dcterms:created>
  <dcterms:modified xsi:type="dcterms:W3CDTF">2020-07-17T13:49:58Z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2018-05-21T00:00:00Z</vt:filetime>
  </property>
  <property fmtid="{D5CDD505-2E9C-101B-9397-08002B2CF9AE}" pid="3" name="Creator">
    <vt:lpwstr>Adobe Illustrator CC 2015 (Macintosh)</vt:lpwstr>
  </property>
  <property fmtid="{D5CDD505-2E9C-101B-9397-08002B2CF9AE}" pid="4" name="LastSaved">
    <vt:filetime>2018-06-22T00:00:00Z</vt:filetime>
  </property>
</Properties>
</file>